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2"/>
  </p:notesMasterIdLst>
  <p:sldIdLst>
    <p:sldId id="364" r:id="rId2"/>
    <p:sldId id="416" r:id="rId3"/>
    <p:sldId id="415" r:id="rId4"/>
    <p:sldId id="420" r:id="rId5"/>
    <p:sldId id="421" r:id="rId6"/>
    <p:sldId id="422" r:id="rId7"/>
    <p:sldId id="417" r:id="rId8"/>
    <p:sldId id="418" r:id="rId9"/>
    <p:sldId id="423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F8B0609-767A-49C2-ABA4-E69B8385411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24AB0F-23A0-4A93-8DB5-5B83BF95CBB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A28B982-B6D1-485A-A16B-E346FCD2AAE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D82DCE-2558-46D9-BBB5-4B30FDBD69B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508BF-6409-4043-89B6-E76632DE0E6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9353939-02E5-4B7F-B5AA-36EEA9E3C08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CA179E4-8D78-4D65-9836-F6CA7D42E69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337C7D-2F63-48C7-853D-BE003D4AD4A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710926-3930-41EA-973C-905BFBA1781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0EA078-E720-43E3-A1D0-5C7DF9D372D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F6A22A-9D0D-404C-A81F-C661BDD8AFE8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F9E328B-3B01-4298-ACE8-7AEF1851C404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4.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4436456"/>
          </a:xfrm>
        </p:spPr>
        <p:txBody>
          <a:bodyPr>
            <a:normAutofit/>
          </a:bodyPr>
          <a:lstStyle/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Технология </a:t>
            </a:r>
            <a:r>
              <a:rPr lang="en-US" dirty="0" err="1" smtClean="0"/>
              <a:t>Drag&amp;Drop</a:t>
            </a:r>
            <a:endParaRPr lang="en-US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Форма-заставка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Прокрутка колеса мыши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Печать в </a:t>
            </a:r>
            <a:r>
              <a:rPr lang="en-US" dirty="0" smtClean="0"/>
              <a:t>C++ Builder</a:t>
            </a:r>
            <a:endParaRPr lang="ru-RU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Функции </a:t>
            </a:r>
            <a:r>
              <a:rPr lang="en-US" dirty="0" err="1" smtClean="0"/>
              <a:t>ShellExecute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WinExec</a:t>
            </a:r>
            <a:endParaRPr lang="ru-RU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Вкладка </a:t>
            </a:r>
            <a:r>
              <a:rPr lang="en-US" dirty="0" smtClean="0"/>
              <a:t>ActiveX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dirty="0" smtClean="0"/>
              <a:t>Создание многооконных приложений (</a:t>
            </a:r>
            <a:r>
              <a:rPr lang="en-US" dirty="0" smtClean="0"/>
              <a:t>MDI</a:t>
            </a:r>
            <a:r>
              <a:rPr lang="ru-RU" dirty="0" smtClean="0"/>
              <a:t>)</a:t>
            </a:r>
            <a:endParaRPr lang="en-US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3458" y="571480"/>
            <a:ext cx="7835268" cy="321471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+mn-lt"/>
              </a:rPr>
              <a:t>Создание многооконных приложений</a:t>
            </a:r>
            <a:r>
              <a:rPr lang="en-US" dirty="0" smtClean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en-US" dirty="0" smtClean="0">
                <a:latin typeface="+mn-lt"/>
              </a:rPr>
              <a:t>(</a:t>
            </a:r>
            <a:r>
              <a:rPr lang="ru-RU" dirty="0" smtClean="0">
                <a:latin typeface="+mn-lt"/>
              </a:rPr>
              <a:t>технология </a:t>
            </a:r>
            <a:r>
              <a:rPr lang="en-US" dirty="0" smtClean="0">
                <a:latin typeface="+mn-lt"/>
              </a:rPr>
              <a:t>MDI – </a:t>
            </a:r>
            <a:r>
              <a:rPr lang="ru-RU" dirty="0" smtClean="0">
                <a:latin typeface="+mn-lt"/>
              </a:rPr>
              <a:t/>
            </a:r>
            <a:br>
              <a:rPr lang="ru-RU" dirty="0" smtClean="0">
                <a:latin typeface="+mn-lt"/>
              </a:rPr>
            </a:br>
            <a:r>
              <a:rPr lang="en-US" dirty="0" smtClean="0">
                <a:latin typeface="+mn-lt"/>
              </a:rPr>
              <a:t>Multiple document interface)</a:t>
            </a:r>
            <a:endParaRPr lang="be-BY" dirty="0" err="1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928662" y="1142984"/>
            <a:ext cx="7643866" cy="5357850"/>
          </a:xfrm>
        </p:spPr>
        <p:txBody>
          <a:bodyPr>
            <a:noAutofit/>
          </a:bodyPr>
          <a:lstStyle/>
          <a:p>
            <a:pPr marL="26988" indent="333375" algn="just">
              <a:spcBef>
                <a:spcPct val="0"/>
              </a:spcBef>
            </a:pPr>
            <a:r>
              <a:rPr lang="ru-RU" sz="3000" dirty="0" smtClean="0"/>
              <a:t>В приложении </a:t>
            </a:r>
            <a:r>
              <a:rPr lang="en-US" sz="3000" dirty="0" smtClean="0"/>
              <a:t>MDI </a:t>
            </a:r>
            <a:r>
              <a:rPr lang="ru-RU" sz="3000" dirty="0" smtClean="0"/>
              <a:t>имеется родительская (первичная) форма и ряд дочерних форм (формы документов). </a:t>
            </a:r>
          </a:p>
          <a:p>
            <a:pPr marL="26988" indent="333375" algn="just">
              <a:spcBef>
                <a:spcPct val="0"/>
              </a:spcBef>
            </a:pPr>
            <a:r>
              <a:rPr lang="ru-RU" sz="3000" dirty="0" smtClean="0"/>
              <a:t>Число дочерних форм заранее неизвестно. </a:t>
            </a:r>
          </a:p>
          <a:p>
            <a:pPr marL="26988" indent="333375" algn="just">
              <a:spcBef>
                <a:spcPct val="0"/>
              </a:spcBef>
            </a:pPr>
            <a:r>
              <a:rPr lang="ru-RU" sz="3000" dirty="0" smtClean="0"/>
              <a:t>Окна располагаются в клиентской области родительской формы.</a:t>
            </a:r>
          </a:p>
          <a:p>
            <a:pPr marL="26988" indent="333375" algn="just">
              <a:spcBef>
                <a:spcPct val="0"/>
              </a:spcBef>
            </a:pPr>
            <a:r>
              <a:rPr lang="ru-RU" sz="3000" dirty="0" smtClean="0"/>
              <a:t>Из родительской формы можно управлять дочерними.</a:t>
            </a:r>
          </a:p>
          <a:p>
            <a:pPr marL="26988" indent="333375" algn="just">
              <a:spcBef>
                <a:spcPct val="0"/>
              </a:spcBef>
            </a:pPr>
            <a:r>
              <a:rPr lang="ru-RU" sz="3000" dirty="0" smtClean="0"/>
              <a:t>Дочернюю форму нельзя уничтожить, пока не уничтожена родительская.</a:t>
            </a:r>
            <a:endParaRPr lang="be-BY" sz="300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500166" y="142852"/>
            <a:ext cx="6858048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Многооконные приложения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71BA-3778-4609-B24C-F4F58F83429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214290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Для создания такого приложения необходимо</a:t>
            </a:r>
            <a:r>
              <a:rPr lang="en-US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:</a:t>
            </a:r>
            <a:endParaRPr lang="be-BY" sz="32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571472" y="1395418"/>
            <a:ext cx="8362216" cy="503397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спроектировать родительскую и дочернюю формы;</a:t>
            </a:r>
          </a:p>
          <a:p>
            <a:pPr algn="just"/>
            <a:r>
              <a:rPr lang="ru-RU" dirty="0" smtClean="0"/>
              <a:t>в родительской форме свойство </a:t>
            </a:r>
            <a:r>
              <a:rPr lang="en-US" dirty="0" err="1" smtClean="0"/>
              <a:t>FormStyle</a:t>
            </a:r>
            <a:r>
              <a:rPr lang="en-US" dirty="0" smtClean="0"/>
              <a:t> </a:t>
            </a:r>
            <a:r>
              <a:rPr lang="ru-RU" dirty="0" smtClean="0"/>
              <a:t>установить в </a:t>
            </a:r>
            <a:r>
              <a:rPr lang="en-US" dirty="0" err="1" smtClean="0"/>
              <a:t>fsMDIForm</a:t>
            </a:r>
            <a:r>
              <a:rPr lang="ru-RU" dirty="0" smtClean="0"/>
              <a:t>;</a:t>
            </a:r>
          </a:p>
          <a:p>
            <a:pPr algn="just"/>
            <a:r>
              <a:rPr lang="ru-RU" dirty="0" smtClean="0"/>
              <a:t>дочернюю форму необходимо исключить из списка создаваемых автоматически;</a:t>
            </a:r>
          </a:p>
          <a:p>
            <a:pPr algn="just"/>
            <a:r>
              <a:rPr lang="ru-RU" dirty="0" smtClean="0"/>
              <a:t>расположение окон задается методами </a:t>
            </a:r>
            <a:r>
              <a:rPr lang="en-US" dirty="0" smtClean="0"/>
              <a:t>Cascade, </a:t>
            </a:r>
            <a:r>
              <a:rPr lang="en-US" dirty="0" err="1" smtClean="0"/>
              <a:t>TileMode</a:t>
            </a:r>
            <a:r>
              <a:rPr lang="en-US" dirty="0" smtClean="0"/>
              <a:t> (</a:t>
            </a:r>
            <a:r>
              <a:rPr lang="en-US" dirty="0" err="1" smtClean="0"/>
              <a:t>tbVertical</a:t>
            </a:r>
            <a:r>
              <a:rPr lang="en-US" dirty="0" smtClean="0"/>
              <a:t>, </a:t>
            </a:r>
            <a:r>
              <a:rPr lang="en-US" dirty="0" err="1" smtClean="0"/>
              <a:t>tbHorizontal</a:t>
            </a:r>
            <a:r>
              <a:rPr lang="en-US" dirty="0" smtClean="0"/>
              <a:t>), </a:t>
            </a:r>
            <a:r>
              <a:rPr lang="en-US" dirty="0" err="1" smtClean="0"/>
              <a:t>ArrangeIcons</a:t>
            </a:r>
            <a:r>
              <a:rPr lang="en-US" dirty="0" smtClean="0"/>
              <a:t>.</a:t>
            </a:r>
            <a:endParaRPr lang="be-BY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F522-E64C-4D79-B4E9-744FBA8E1D4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500166" y="71414"/>
            <a:ext cx="6786610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Создание дочернего окна: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357158" y="785794"/>
            <a:ext cx="8576530" cy="5000660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Компонент </a:t>
            </a:r>
            <a:r>
              <a:rPr lang="en-US" dirty="0" err="1" smtClean="0"/>
              <a:t>RichEdit</a:t>
            </a:r>
            <a:r>
              <a:rPr lang="en-US" dirty="0" smtClean="0"/>
              <a:t>, </a:t>
            </a:r>
            <a:r>
              <a:rPr lang="ru-RU" dirty="0" smtClean="0"/>
              <a:t>свойство </a:t>
            </a:r>
            <a:r>
              <a:rPr lang="en-US" dirty="0" smtClean="0"/>
              <a:t>Align </a:t>
            </a:r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endParaRPr lang="ru-RU" dirty="0" smtClean="0"/>
          </a:p>
          <a:p>
            <a:pPr algn="ctr"/>
            <a:r>
              <a:rPr lang="en-US" dirty="0" err="1" smtClean="0"/>
              <a:t>OpenDialog</a:t>
            </a:r>
            <a:r>
              <a:rPr lang="en-US" dirty="0" smtClean="0"/>
              <a:t>, </a:t>
            </a:r>
            <a:r>
              <a:rPr lang="en-US" dirty="0" err="1" smtClean="0"/>
              <a:t>SaveDialog</a:t>
            </a:r>
            <a:r>
              <a:rPr lang="en-US" dirty="0" smtClean="0"/>
              <a:t>, </a:t>
            </a:r>
            <a:r>
              <a:rPr lang="ru-RU" dirty="0" smtClean="0"/>
              <a:t>свойство </a:t>
            </a:r>
            <a:r>
              <a:rPr lang="en-US" dirty="0" smtClean="0"/>
              <a:t>Filter</a:t>
            </a:r>
            <a:endParaRPr lang="be-BY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36149" t="33398" r="36273" b="53551"/>
          <a:stretch>
            <a:fillRect/>
          </a:stretch>
        </p:blipFill>
        <p:spPr bwMode="auto">
          <a:xfrm>
            <a:off x="2285984" y="5357826"/>
            <a:ext cx="4643470" cy="123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14275" t="19531" r="58821" b="36523"/>
          <a:stretch>
            <a:fillRect/>
          </a:stretch>
        </p:blipFill>
        <p:spPr bwMode="auto">
          <a:xfrm>
            <a:off x="2000232" y="1428736"/>
            <a:ext cx="350046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540-0289-427B-93DE-A5B13E074AC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grpSp>
        <p:nvGrpSpPr>
          <p:cNvPr id="4" name="Группа 12"/>
          <p:cNvGrpSpPr/>
          <p:nvPr/>
        </p:nvGrpSpPr>
        <p:grpSpPr>
          <a:xfrm>
            <a:off x="5715008" y="1428736"/>
            <a:ext cx="1719229" cy="3214710"/>
            <a:chOff x="5715008" y="1428736"/>
            <a:chExt cx="1719229" cy="3214710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/>
            <a:srcRect t="50000" r="86786" b="6054"/>
            <a:stretch>
              <a:fillRect/>
            </a:stretch>
          </p:blipFill>
          <p:spPr bwMode="auto">
            <a:xfrm>
              <a:off x="5715008" y="1428736"/>
              <a:ext cx="1719229" cy="3214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Овал 10"/>
            <p:cNvSpPr/>
            <p:nvPr/>
          </p:nvSpPr>
          <p:spPr>
            <a:xfrm>
              <a:off x="6429388" y="2285992"/>
              <a:ext cx="1000132" cy="5000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500166" y="71414"/>
            <a:ext cx="7143800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Создание меню дочернего окна: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540-0289-427B-93DE-A5B13E074AC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275" t="19531" r="72548" b="66797"/>
          <a:stretch>
            <a:fillRect/>
          </a:stretch>
        </p:blipFill>
        <p:spPr bwMode="auto">
          <a:xfrm>
            <a:off x="3408581" y="1000108"/>
            <a:ext cx="244930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1332" t="46094" r="31332" b="22656"/>
          <a:stretch>
            <a:fillRect/>
          </a:stretch>
        </p:blipFill>
        <p:spPr bwMode="auto">
          <a:xfrm>
            <a:off x="884013" y="2643182"/>
            <a:ext cx="8045705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500166" y="71414"/>
            <a:ext cx="7143800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Создание родительской</a:t>
            </a: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 формы</a:t>
            </a:r>
            <a:r>
              <a:rPr lang="ru-RU" sz="3200" noProof="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: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540-0289-427B-93DE-A5B13E074ACE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idx="1"/>
          </p:nvPr>
        </p:nvSpPr>
        <p:spPr>
          <a:xfrm>
            <a:off x="638940" y="857232"/>
            <a:ext cx="8290778" cy="5319730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Установить свойства родительской и дочерней форм.</a:t>
            </a:r>
          </a:p>
          <a:p>
            <a:pPr algn="just"/>
            <a:r>
              <a:rPr lang="ru-RU" sz="2800" dirty="0" smtClean="0"/>
              <a:t>Удалить дочернюю форму из списка </a:t>
            </a:r>
            <a:r>
              <a:rPr lang="ru-RU" sz="2800" dirty="0" err="1" smtClean="0"/>
              <a:t>автозагружаемых</a:t>
            </a:r>
            <a:r>
              <a:rPr lang="ru-RU" sz="2800" dirty="0" smtClean="0"/>
              <a:t>.</a:t>
            </a:r>
            <a:endParaRPr lang="be-BY" sz="28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 l="34078" t="21679" r="34077" b="21680"/>
          <a:stretch>
            <a:fillRect/>
          </a:stretch>
        </p:blipFill>
        <p:spPr bwMode="auto">
          <a:xfrm>
            <a:off x="4572000" y="2357430"/>
            <a:ext cx="414340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Группа 17"/>
          <p:cNvGrpSpPr/>
          <p:nvPr/>
        </p:nvGrpSpPr>
        <p:grpSpPr>
          <a:xfrm>
            <a:off x="214282" y="3000372"/>
            <a:ext cx="2000232" cy="3429024"/>
            <a:chOff x="428596" y="2357430"/>
            <a:chExt cx="1785918" cy="3214686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/>
            <a:srcRect t="49805" r="86274" b="6250"/>
            <a:stretch>
              <a:fillRect/>
            </a:stretch>
          </p:blipFill>
          <p:spPr bwMode="auto">
            <a:xfrm>
              <a:off x="428596" y="2357430"/>
              <a:ext cx="1785918" cy="3214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Овал 15"/>
            <p:cNvSpPr/>
            <p:nvPr/>
          </p:nvSpPr>
          <p:spPr>
            <a:xfrm>
              <a:off x="1142976" y="4429132"/>
              <a:ext cx="1000132" cy="5000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sp>
        <p:nvSpPr>
          <p:cNvPr id="18" name="Овал 17"/>
          <p:cNvSpPr/>
          <p:nvPr/>
        </p:nvSpPr>
        <p:spPr>
          <a:xfrm>
            <a:off x="6715140" y="3714752"/>
            <a:ext cx="1214446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t="49805" r="86274" b="6250"/>
          <a:stretch>
            <a:fillRect/>
          </a:stretch>
        </p:blipFill>
        <p:spPr bwMode="auto">
          <a:xfrm>
            <a:off x="2285984" y="3000371"/>
            <a:ext cx="1928826" cy="347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Овал 18"/>
          <p:cNvSpPr/>
          <p:nvPr/>
        </p:nvSpPr>
        <p:spPr>
          <a:xfrm>
            <a:off x="3000364" y="5072074"/>
            <a:ext cx="1120150" cy="5334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28794" y="71414"/>
            <a:ext cx="5286412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Соединение двух форм: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357158" y="928670"/>
            <a:ext cx="8576530" cy="5105416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Подключаем второй модуль к первому.</a:t>
            </a:r>
          </a:p>
          <a:p>
            <a:pPr algn="just"/>
            <a:r>
              <a:rPr lang="ru-RU" sz="2800" dirty="0" smtClean="0"/>
              <a:t>Устанавливаем свойство </a:t>
            </a:r>
            <a:r>
              <a:rPr lang="en-US" sz="2800" dirty="0" err="1" smtClean="0"/>
              <a:t>WindowState</a:t>
            </a:r>
            <a:r>
              <a:rPr lang="ru-RU" sz="2800" dirty="0" smtClean="0"/>
              <a:t>, чтобы форма после создания была в развернутом состоянии.</a:t>
            </a:r>
            <a:endParaRPr lang="be-BY" sz="2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 t="3125" r="83492" b="50977"/>
          <a:stretch>
            <a:fillRect/>
          </a:stretch>
        </p:blipFill>
        <p:spPr bwMode="auto">
          <a:xfrm>
            <a:off x="1928794" y="3000396"/>
            <a:ext cx="2147857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E359B-A55F-4F7A-A08C-337EBD5EAC0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2000232" y="5429264"/>
            <a:ext cx="2071702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t="49804" r="86274" b="3320"/>
          <a:stretch>
            <a:fillRect/>
          </a:stretch>
        </p:blipFill>
        <p:spPr bwMode="auto">
          <a:xfrm>
            <a:off x="4286248" y="2380219"/>
            <a:ext cx="2071702" cy="397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Овал 13"/>
          <p:cNvSpPr/>
          <p:nvPr/>
        </p:nvSpPr>
        <p:spPr>
          <a:xfrm>
            <a:off x="4286248" y="5643578"/>
            <a:ext cx="2071702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142976" y="71414"/>
            <a:ext cx="7215238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Создание меню родительской формы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357158" y="1000108"/>
            <a:ext cx="8576530" cy="5248292"/>
          </a:xfrm>
        </p:spPr>
        <p:txBody>
          <a:bodyPr>
            <a:normAutofit/>
          </a:bodyPr>
          <a:lstStyle/>
          <a:p>
            <a:pPr algn="just"/>
            <a:r>
              <a:rPr lang="ru-RU" sz="2600" dirty="0" smtClean="0"/>
              <a:t>Во всех введенных разделах меню свойство </a:t>
            </a:r>
            <a:r>
              <a:rPr lang="en-US" sz="2600" dirty="0" err="1" smtClean="0"/>
              <a:t>GroupIndex</a:t>
            </a:r>
            <a:r>
              <a:rPr lang="en-US" sz="2600" dirty="0" smtClean="0"/>
              <a:t> </a:t>
            </a:r>
            <a:r>
              <a:rPr lang="ru-RU" sz="2600" dirty="0" smtClean="0"/>
              <a:t>установить в 1, чтобы пункты меню не «перекрывались»</a:t>
            </a:r>
          </a:p>
          <a:p>
            <a:endParaRPr lang="ru-RU" sz="2600" dirty="0" smtClean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DC8-0526-44A1-833F-E3BD4639E83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grpSp>
        <p:nvGrpSpPr>
          <p:cNvPr id="2" name="Группа 12"/>
          <p:cNvGrpSpPr/>
          <p:nvPr/>
        </p:nvGrpSpPr>
        <p:grpSpPr>
          <a:xfrm>
            <a:off x="3357554" y="2500306"/>
            <a:ext cx="2234353" cy="3714776"/>
            <a:chOff x="3857620" y="2428868"/>
            <a:chExt cx="2234353" cy="3714776"/>
          </a:xfrm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"/>
            <a:srcRect t="50000" r="85139" b="6054"/>
            <a:stretch>
              <a:fillRect/>
            </a:stretch>
          </p:blipFill>
          <p:spPr bwMode="auto">
            <a:xfrm>
              <a:off x="3857620" y="2428868"/>
              <a:ext cx="2234353" cy="371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Овал 10"/>
            <p:cNvSpPr/>
            <p:nvPr/>
          </p:nvSpPr>
          <p:spPr>
            <a:xfrm>
              <a:off x="3929058" y="4857760"/>
              <a:ext cx="1714512" cy="5000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452" t="26367" r="52233" b="51172"/>
          <a:stretch>
            <a:fillRect/>
          </a:stretch>
        </p:blipFill>
        <p:spPr bwMode="auto">
          <a:xfrm>
            <a:off x="285720" y="2500306"/>
            <a:ext cx="287305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 l="26903" t="26367" r="53880" b="40430"/>
          <a:stretch>
            <a:fillRect/>
          </a:stretch>
        </p:blipFill>
        <p:spPr bwMode="auto">
          <a:xfrm>
            <a:off x="5786446" y="2500306"/>
            <a:ext cx="3000396" cy="291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142976" y="71414"/>
            <a:ext cx="7215238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Создание меню родительской формы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638940" y="1000108"/>
            <a:ext cx="8076464" cy="5248292"/>
          </a:xfrm>
        </p:spPr>
        <p:txBody>
          <a:bodyPr>
            <a:normAutofit/>
          </a:bodyPr>
          <a:lstStyle/>
          <a:p>
            <a:pPr algn="just"/>
            <a:r>
              <a:rPr lang="ru-RU" sz="2600" dirty="0" smtClean="0"/>
              <a:t>Свойство </a:t>
            </a:r>
            <a:r>
              <a:rPr lang="en-US" sz="2600" dirty="0" err="1" smtClean="0"/>
              <a:t>WindowMenu</a:t>
            </a:r>
            <a:r>
              <a:rPr lang="en-US" sz="2600" dirty="0" smtClean="0"/>
              <a:t> </a:t>
            </a:r>
            <a:r>
              <a:rPr lang="ru-RU" sz="2600" dirty="0" smtClean="0"/>
              <a:t>устанавливаем в пункт, отвечающий за меню «Окно». Это обеспечит появление внизу  списка открытых окон</a:t>
            </a:r>
          </a:p>
          <a:p>
            <a:endParaRPr lang="ru-RU" sz="2600" dirty="0" smtClean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DC8-0526-44A1-833F-E3BD4639E83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  <p:grpSp>
        <p:nvGrpSpPr>
          <p:cNvPr id="3" name="Группа 13"/>
          <p:cNvGrpSpPr/>
          <p:nvPr/>
        </p:nvGrpSpPr>
        <p:grpSpPr>
          <a:xfrm>
            <a:off x="2357422" y="2439872"/>
            <a:ext cx="2000264" cy="3989524"/>
            <a:chOff x="6500826" y="2439872"/>
            <a:chExt cx="2000264" cy="3989524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/>
            <a:srcRect t="50000" r="86786" b="3125"/>
            <a:stretch>
              <a:fillRect/>
            </a:stretch>
          </p:blipFill>
          <p:spPr bwMode="auto">
            <a:xfrm>
              <a:off x="6500826" y="2439872"/>
              <a:ext cx="2000264" cy="398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Овал 9"/>
            <p:cNvSpPr/>
            <p:nvPr/>
          </p:nvSpPr>
          <p:spPr>
            <a:xfrm>
              <a:off x="6572264" y="5429264"/>
              <a:ext cx="1714512" cy="5000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 l="27452" t="26367" r="53331" b="41406"/>
          <a:stretch>
            <a:fillRect/>
          </a:stretch>
        </p:blipFill>
        <p:spPr bwMode="auto">
          <a:xfrm>
            <a:off x="4643438" y="2439872"/>
            <a:ext cx="250033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00034" y="71414"/>
            <a:ext cx="8358246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Обработчик события пункта меню «Новое»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5" name="Содержимое 4"/>
          <p:cNvSpPr>
            <a:spLocks noGrp="1"/>
          </p:cNvSpPr>
          <p:nvPr>
            <p:ph idx="1"/>
          </p:nvPr>
        </p:nvSpPr>
        <p:spPr>
          <a:xfrm>
            <a:off x="642910" y="1181104"/>
            <a:ext cx="5500726" cy="5248292"/>
          </a:xfrm>
        </p:spPr>
        <p:txBody>
          <a:bodyPr>
            <a:normAutofit/>
          </a:bodyPr>
          <a:lstStyle/>
          <a:p>
            <a:r>
              <a:rPr lang="ru-RU" sz="2600" u="sng" dirty="0" smtClean="0"/>
              <a:t>Динамически</a:t>
            </a:r>
            <a:r>
              <a:rPr lang="ru-RU" sz="2600" dirty="0" smtClean="0"/>
              <a:t> создаем новый объект типа «Форма»;</a:t>
            </a:r>
          </a:p>
          <a:p>
            <a:r>
              <a:rPr lang="ru-RU" sz="2600" dirty="0" smtClean="0"/>
              <a:t>Задаем название документа – заголовок формы;</a:t>
            </a:r>
          </a:p>
          <a:p>
            <a:r>
              <a:rPr lang="ru-RU" sz="2600" dirty="0" smtClean="0"/>
              <a:t>Показываем форму.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DC8-0526-44A1-833F-E3BD4639E83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2943" t="61832" r="35688" b="22852"/>
          <a:stretch>
            <a:fillRect/>
          </a:stretch>
        </p:blipFill>
        <p:spPr bwMode="auto">
          <a:xfrm>
            <a:off x="1071538" y="4143380"/>
            <a:ext cx="728667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26903" t="26367" r="52233" b="36523"/>
          <a:stretch>
            <a:fillRect/>
          </a:stretch>
        </p:blipFill>
        <p:spPr bwMode="auto">
          <a:xfrm>
            <a:off x="5500694" y="928670"/>
            <a:ext cx="242889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27452" t="26367" r="57174" b="51172"/>
          <a:stretch>
            <a:fillRect/>
          </a:stretch>
        </p:blipFill>
        <p:spPr bwMode="auto">
          <a:xfrm>
            <a:off x="6858016" y="2500306"/>
            <a:ext cx="200026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6858016" y="3286124"/>
            <a:ext cx="1928826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Вкладка </a:t>
            </a:r>
            <a:r>
              <a:rPr lang="en-US" dirty="0" smtClean="0">
                <a:latin typeface="+mn-lt"/>
              </a:rPr>
              <a:t>ActiveX</a:t>
            </a:r>
            <a:endParaRPr lang="be-BY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1962" t="13672" r="69802" b="81445"/>
          <a:stretch>
            <a:fillRect/>
          </a:stretch>
        </p:blipFill>
        <p:spPr bwMode="auto">
          <a:xfrm>
            <a:off x="1500166" y="1857364"/>
            <a:ext cx="257176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2714620"/>
            <a:ext cx="7406640" cy="2500330"/>
          </a:xfrm>
        </p:spPr>
        <p:txBody>
          <a:bodyPr>
            <a:normAutofit/>
          </a:bodyPr>
          <a:lstStyle/>
          <a:p>
            <a:pPr marL="0"/>
            <a:r>
              <a:rPr lang="ru-RU" dirty="0" smtClean="0"/>
              <a:t>Компоненты для генерации графиков, таблиц и проверки правописания на разных языках.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3.</a:t>
            </a:r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00034" y="71414"/>
            <a:ext cx="8358246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+mj-cs"/>
              </a:rPr>
              <a:t>Обработчики события остальных пунктов</a:t>
            </a:r>
            <a:endParaRPr kumimoji="0" lang="be-BY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FADC8-0526-44A1-833F-E3BD4639E83D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2943" t="40039" r="36859" b="14062"/>
          <a:stretch>
            <a:fillRect/>
          </a:stretch>
        </p:blipFill>
        <p:spPr bwMode="auto">
          <a:xfrm>
            <a:off x="1000100" y="1006602"/>
            <a:ext cx="6429420" cy="5494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7452" t="26367" r="57174" b="51172"/>
          <a:stretch>
            <a:fillRect/>
          </a:stretch>
        </p:blipFill>
        <p:spPr bwMode="auto">
          <a:xfrm>
            <a:off x="7010416" y="2652706"/>
            <a:ext cx="200026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Прямая соединительная линия 9"/>
          <p:cNvCxnSpPr/>
          <p:nvPr/>
        </p:nvCxnSpPr>
        <p:spPr>
          <a:xfrm>
            <a:off x="7000892" y="3641726"/>
            <a:ext cx="1928826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Chartfx</a:t>
            </a:r>
            <a:r>
              <a:rPr lang="ru-RU" sz="3200" dirty="0" smtClean="0">
                <a:latin typeface="+mn-lt"/>
              </a:rPr>
              <a:t> - диаграмма</a:t>
            </a:r>
            <a:endParaRPr lang="be-BY" sz="3200" dirty="0" smtClean="0">
              <a:latin typeface="+mn-lt"/>
            </a:endParaRP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358246" cy="528641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/>
              <a:t>создание простых диаграмм;</a:t>
            </a:r>
            <a:endParaRPr lang="be-BY" sz="2400" dirty="0" smtClean="0"/>
          </a:p>
          <a:p>
            <a:pPr algn="just"/>
            <a:r>
              <a:rPr lang="ru-RU" sz="2400" dirty="0" smtClean="0"/>
              <a:t>передачу исходных данных в новую диаграмму;</a:t>
            </a:r>
            <a:endParaRPr lang="be-BY" sz="2400" dirty="0" smtClean="0"/>
          </a:p>
          <a:p>
            <a:pPr algn="just"/>
            <a:r>
              <a:rPr lang="ru-RU" sz="2400" dirty="0" smtClean="0"/>
              <a:t>редактирование данных в существующей диаграмме;</a:t>
            </a:r>
            <a:endParaRPr lang="be-BY" sz="2400" dirty="0" smtClean="0"/>
          </a:p>
          <a:p>
            <a:pPr algn="just"/>
            <a:r>
              <a:rPr lang="ru-RU" sz="2400" dirty="0" smtClean="0"/>
              <a:t>изменение легенд, заголовков и других атрибутов диаграммы (представлений, цветов, орнаментов заливки, шрифтов, координатных сеток и т. д.);</a:t>
            </a:r>
            <a:endParaRPr lang="be-BY" sz="2400" dirty="0" smtClean="0"/>
          </a:p>
          <a:p>
            <a:pPr algn="just"/>
            <a:r>
              <a:rPr lang="ru-RU" sz="2400" dirty="0" smtClean="0"/>
              <a:t>создание визуальных инструментов управления диаграммой.</a:t>
            </a:r>
            <a:endParaRPr lang="be-BY" sz="2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21962" t="13672" r="75979" b="81852"/>
          <a:stretch>
            <a:fillRect/>
          </a:stretch>
        </p:blipFill>
        <p:spPr bwMode="auto">
          <a:xfrm>
            <a:off x="6858016" y="71414"/>
            <a:ext cx="64294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23060" t="31250" r="50036" b="37500"/>
          <a:stretch>
            <a:fillRect/>
          </a:stretch>
        </p:blipFill>
        <p:spPr bwMode="auto">
          <a:xfrm>
            <a:off x="3071802" y="4074858"/>
            <a:ext cx="3714776" cy="242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VtChart</a:t>
            </a:r>
            <a:r>
              <a:rPr lang="ru-RU" sz="3200" dirty="0" smtClean="0">
                <a:latin typeface="+mn-lt"/>
              </a:rPr>
              <a:t> - трехмерная диаграмма</a:t>
            </a:r>
            <a:endParaRPr lang="be-BY" sz="3200" dirty="0" smtClean="0">
              <a:latin typeface="+mn-lt"/>
            </a:endParaRP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28641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/>
              <a:t>мощнейшая лаборатория визуального проектирования трехмерных диаграмм любой сложности. </a:t>
            </a:r>
          </a:p>
          <a:p>
            <a:pPr algn="just"/>
            <a:r>
              <a:rPr lang="ru-RU" sz="2400" dirty="0" smtClean="0"/>
              <a:t>доступ к разнообразным инструментам, среди которых особенно привлекает мастер диаграмм, запускаемый командой </a:t>
            </a:r>
            <a:r>
              <a:rPr lang="en-US" sz="2400" dirty="0" smtClean="0"/>
              <a:t>Wizard</a:t>
            </a:r>
            <a:r>
              <a:rPr lang="ru-RU" sz="2400" dirty="0" smtClean="0"/>
              <a:t>.</a:t>
            </a:r>
            <a:endParaRPr lang="be-BY" sz="2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27910" t="13672" r="69802" b="81852"/>
          <a:stretch>
            <a:fillRect/>
          </a:stretch>
        </p:blipFill>
        <p:spPr bwMode="auto">
          <a:xfrm>
            <a:off x="8072462" y="214290"/>
            <a:ext cx="714380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 l="53258" t="31250" r="24780" b="33594"/>
          <a:stretch>
            <a:fillRect/>
          </a:stretch>
        </p:blipFill>
        <p:spPr bwMode="auto">
          <a:xfrm>
            <a:off x="1166789" y="3071810"/>
            <a:ext cx="3333773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 l="33492" t="25390" r="34114" b="25781"/>
          <a:stretch>
            <a:fillRect/>
          </a:stretch>
        </p:blipFill>
        <p:spPr bwMode="auto">
          <a:xfrm>
            <a:off x="4670584" y="3071810"/>
            <a:ext cx="404624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Настройки</a:t>
            </a:r>
            <a:endParaRPr lang="be-BY" sz="3200" dirty="0" smtClean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 l="21449" t="28515" r="48353" b="28516"/>
          <a:stretch>
            <a:fillRect/>
          </a:stretch>
        </p:blipFill>
        <p:spPr bwMode="auto">
          <a:xfrm>
            <a:off x="4572000" y="1071546"/>
            <a:ext cx="419698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 l="24662" t="19531" r="41252" b="21875"/>
          <a:stretch>
            <a:fillRect/>
          </a:stretch>
        </p:blipFill>
        <p:spPr bwMode="auto">
          <a:xfrm>
            <a:off x="740736" y="1071546"/>
            <a:ext cx="347407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 l="34041" t="28320" r="34114" b="28711"/>
          <a:stretch>
            <a:fillRect/>
          </a:stretch>
        </p:blipFill>
        <p:spPr bwMode="auto">
          <a:xfrm>
            <a:off x="2786050" y="3357562"/>
            <a:ext cx="414340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Настройки</a:t>
            </a:r>
            <a:endParaRPr lang="be-BY" sz="3200" dirty="0" smtClean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27452" t="29297" r="22584" b="23828"/>
          <a:stretch>
            <a:fillRect/>
          </a:stretch>
        </p:blipFill>
        <p:spPr bwMode="auto">
          <a:xfrm>
            <a:off x="1500166" y="1000108"/>
            <a:ext cx="6500858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 l="21413" t="28320" r="48938" b="28711"/>
          <a:stretch>
            <a:fillRect/>
          </a:stretch>
        </p:blipFill>
        <p:spPr bwMode="auto">
          <a:xfrm>
            <a:off x="2928926" y="3357562"/>
            <a:ext cx="385765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+mn-lt"/>
              </a:rPr>
              <a:t>VSSpell</a:t>
            </a:r>
            <a:r>
              <a:rPr lang="ru-RU" sz="3200" dirty="0" smtClean="0">
                <a:latin typeface="+mn-lt"/>
              </a:rPr>
              <a:t> - проверка правописания</a:t>
            </a:r>
            <a:endParaRPr lang="be-BY" sz="3200" dirty="0" err="1" smtClean="0">
              <a:latin typeface="+mn-lt"/>
            </a:endParaRP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215370" cy="52864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400" dirty="0" smtClean="0"/>
              <a:t>	Компонент </a:t>
            </a:r>
            <a:r>
              <a:rPr lang="en-US" sz="2400" dirty="0" err="1" smtClean="0"/>
              <a:t>TVSSpell</a:t>
            </a:r>
            <a:r>
              <a:rPr lang="ru-RU" sz="2400" dirty="0" smtClean="0"/>
              <a:t> обеспечивает выполнение следующих операций по проверке правописания:</a:t>
            </a:r>
            <a:endParaRPr lang="be-BY" sz="2400" dirty="0" smtClean="0"/>
          </a:p>
          <a:p>
            <a:pPr lvl="0"/>
            <a:r>
              <a:rPr lang="ru-RU" sz="2400" dirty="0" smtClean="0"/>
              <a:t>доступ ко множеству стандартных словарей;</a:t>
            </a:r>
            <a:endParaRPr lang="be-BY" sz="2400" dirty="0" smtClean="0"/>
          </a:p>
          <a:p>
            <a:pPr lvl="0"/>
            <a:r>
              <a:rPr lang="ru-RU" sz="2400" dirty="0" smtClean="0"/>
              <a:t>создание, дополнение и доступ ко множеству специальных словарей;</a:t>
            </a:r>
            <a:endParaRPr lang="be-BY" sz="2400" dirty="0" smtClean="0"/>
          </a:p>
          <a:p>
            <a:pPr lvl="0"/>
            <a:r>
              <a:rPr lang="ru-RU" sz="2400" dirty="0" smtClean="0"/>
              <a:t>обслуживание списков игнорируемых или заменяемых слов;</a:t>
            </a:r>
            <a:endParaRPr lang="be-BY" sz="2400" dirty="0" smtClean="0"/>
          </a:p>
          <a:p>
            <a:pPr lvl="0"/>
            <a:r>
              <a:rPr lang="ru-RU" sz="2400" dirty="0" smtClean="0"/>
              <a:t>пословная или блочная проверка;</a:t>
            </a:r>
            <a:endParaRPr lang="be-BY" sz="2400" dirty="0" smtClean="0"/>
          </a:p>
          <a:p>
            <a:pPr lvl="0"/>
            <a:r>
              <a:rPr lang="ru-RU" sz="2400" dirty="0" smtClean="0"/>
              <a:t>автоматическая генерация корректурных подсказок;</a:t>
            </a:r>
            <a:endParaRPr lang="be-BY" sz="2400" dirty="0" smtClean="0"/>
          </a:p>
          <a:p>
            <a:pPr lvl="0"/>
            <a:r>
              <a:rPr lang="ru-RU" sz="2400" dirty="0" smtClean="0"/>
              <a:t>разделение словарей между многими пользователями;</a:t>
            </a:r>
            <a:endParaRPr lang="be-BY" sz="2400" dirty="0" smtClean="0"/>
          </a:p>
          <a:p>
            <a:r>
              <a:rPr lang="ru-RU" sz="2400" dirty="0" smtClean="0"/>
              <a:t>богатые возможности настройки специфических операций.</a:t>
            </a:r>
            <a:endParaRPr lang="be-BY" sz="22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3792" t="13672" r="74149" b="81852"/>
          <a:stretch>
            <a:fillRect/>
          </a:stretch>
        </p:blipFill>
        <p:spPr bwMode="auto">
          <a:xfrm>
            <a:off x="8143900" y="214290"/>
            <a:ext cx="64294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+mn-lt"/>
              </a:rPr>
              <a:t>F</a:t>
            </a:r>
            <a:r>
              <a:rPr lang="ru-RU" sz="3200" dirty="0" smtClean="0">
                <a:latin typeface="+mn-lt"/>
              </a:rPr>
              <a:t>1</a:t>
            </a:r>
            <a:r>
              <a:rPr lang="en-US" sz="3200" dirty="0" smtClean="0">
                <a:latin typeface="+mn-lt"/>
              </a:rPr>
              <a:t>Book</a:t>
            </a:r>
            <a:r>
              <a:rPr lang="ru-RU" sz="3200" dirty="0" smtClean="0">
                <a:latin typeface="+mn-lt"/>
              </a:rPr>
              <a:t> – электронные таблицы</a:t>
            </a:r>
            <a:endParaRPr lang="be-BY" sz="3200" dirty="0" smtClean="0">
              <a:latin typeface="+mn-lt"/>
            </a:endParaRP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571472" y="1214422"/>
            <a:ext cx="8215370" cy="52864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2400" dirty="0" smtClean="0"/>
              <a:t>	Компонент </a:t>
            </a:r>
            <a:r>
              <a:rPr lang="en-US" sz="2400" dirty="0" smtClean="0"/>
              <a:t>TF</a:t>
            </a:r>
            <a:r>
              <a:rPr lang="ru-RU" sz="2400" dirty="0" smtClean="0"/>
              <a:t>1</a:t>
            </a:r>
            <a:r>
              <a:rPr lang="en-US" sz="2400" dirty="0" smtClean="0"/>
              <a:t>Book</a:t>
            </a:r>
            <a:r>
              <a:rPr lang="ru-RU" sz="2400" dirty="0" smtClean="0"/>
              <a:t> обеспечивает выполнение следующих операций редактирования рабочей книги:</a:t>
            </a:r>
            <a:endParaRPr lang="be-BY" sz="2400" dirty="0" smtClean="0"/>
          </a:p>
          <a:p>
            <a:pPr lvl="0"/>
            <a:r>
              <a:rPr lang="ru-RU" sz="2400" dirty="0" smtClean="0"/>
              <a:t>добавление, вставка и удаление разделов;</a:t>
            </a:r>
            <a:endParaRPr lang="be-BY" sz="2400" dirty="0" smtClean="0"/>
          </a:p>
          <a:p>
            <a:pPr lvl="0"/>
            <a:r>
              <a:rPr lang="ru-RU" sz="2400" dirty="0" smtClean="0"/>
              <a:t>присваивание имен разделам;</a:t>
            </a:r>
            <a:endParaRPr lang="be-BY" sz="2400" dirty="0" smtClean="0"/>
          </a:p>
          <a:p>
            <a:pPr lvl="0"/>
            <a:r>
              <a:rPr lang="ru-RU" sz="2400" dirty="0" smtClean="0"/>
              <a:t>ввод информации и формул в ячейки таблицы;</a:t>
            </a:r>
            <a:endParaRPr lang="be-BY" sz="2400" dirty="0" smtClean="0"/>
          </a:p>
          <a:p>
            <a:pPr lvl="0"/>
            <a:r>
              <a:rPr lang="ru-RU" sz="2400" dirty="0" smtClean="0"/>
              <a:t>изменение размеров строк и столбцов;</a:t>
            </a:r>
            <a:endParaRPr lang="be-BY" sz="2400" dirty="0" smtClean="0"/>
          </a:p>
          <a:p>
            <a:pPr lvl="0"/>
            <a:r>
              <a:rPr lang="ru-RU" sz="2400" dirty="0" smtClean="0"/>
              <a:t>форматирование;</a:t>
            </a:r>
            <a:endParaRPr lang="be-BY" sz="2400" dirty="0" smtClean="0"/>
          </a:p>
          <a:p>
            <a:pPr lvl="0"/>
            <a:r>
              <a:rPr lang="ru-RU" sz="2400" dirty="0" smtClean="0"/>
              <a:t>установка шрифтовых атрибутов;</a:t>
            </a:r>
            <a:endParaRPr lang="be-BY" sz="2400" dirty="0" smtClean="0"/>
          </a:p>
          <a:p>
            <a:pPr lvl="0"/>
            <a:r>
              <a:rPr lang="ru-RU" sz="2400" dirty="0" smtClean="0"/>
              <a:t>ввод названий заголовков строк и столбцов;</a:t>
            </a:r>
            <a:endParaRPr lang="be-BY" sz="2400" dirty="0" smtClean="0"/>
          </a:p>
          <a:p>
            <a:pPr lvl="0"/>
            <a:r>
              <a:rPr lang="ru-RU" sz="2400" dirty="0" smtClean="0"/>
              <a:t>защита ячеек таблицы.</a:t>
            </a:r>
            <a:endParaRPr lang="be-BY" sz="24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l="25851" t="13672" r="71632" b="81852"/>
          <a:stretch>
            <a:fillRect/>
          </a:stretch>
        </p:blipFill>
        <p:spPr bwMode="auto">
          <a:xfrm>
            <a:off x="7929586" y="214290"/>
            <a:ext cx="78581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Вызов диалогового окна проектирования</a:t>
            </a:r>
            <a:endParaRPr lang="be-BY" sz="3200" dirty="0" smtClean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06B-C37B-490C-AE73-DBE14272AB9D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4.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15373" t="24414" r="65242" b="45312"/>
          <a:stretch>
            <a:fillRect/>
          </a:stretch>
        </p:blipFill>
        <p:spPr bwMode="auto">
          <a:xfrm>
            <a:off x="285720" y="1000108"/>
            <a:ext cx="292895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 l="34077" t="33398" r="21449" b="28516"/>
          <a:stretch>
            <a:fillRect/>
          </a:stretch>
        </p:blipFill>
        <p:spPr bwMode="auto">
          <a:xfrm>
            <a:off x="3428992" y="1000108"/>
            <a:ext cx="534136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/>
          <a:srcRect l="13726" t="19531" r="61018" b="62891"/>
          <a:stretch>
            <a:fillRect/>
          </a:stretch>
        </p:blipFill>
        <p:spPr bwMode="auto">
          <a:xfrm>
            <a:off x="1928794" y="4143380"/>
            <a:ext cx="5476913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2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3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4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5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6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7.xml><?xml version="1.0" encoding="utf-8"?>
<a:themeOverride xmlns:a="http://schemas.openxmlformats.org/drawingml/2006/main">
  <a:clrScheme name="Метро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</TotalTime>
  <Words>504</Words>
  <PresentationFormat>Экран (4:3)</PresentationFormat>
  <Paragraphs>129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Солнцестояние</vt:lpstr>
      <vt:lpstr>Темы:</vt:lpstr>
      <vt:lpstr>Вкладка ActiveX</vt:lpstr>
      <vt:lpstr>Chartfx - диаграмма</vt:lpstr>
      <vt:lpstr>VtChart - трехмерная диаграмма</vt:lpstr>
      <vt:lpstr>Настройки</vt:lpstr>
      <vt:lpstr>Настройки</vt:lpstr>
      <vt:lpstr>VSSpell - проверка правописания</vt:lpstr>
      <vt:lpstr>F1Book – электронные таблицы</vt:lpstr>
      <vt:lpstr>Вызов диалогового окна проектирования</vt:lpstr>
      <vt:lpstr>Создание многооконных приложений  (технология MDI –  Multiple document interface)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340</cp:revision>
  <dcterms:modified xsi:type="dcterms:W3CDTF">2013-03-14T19:10:06Z</dcterms:modified>
</cp:coreProperties>
</file>